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85"/>
    <p:restoredTop sz="94339"/>
  </p:normalViewPr>
  <p:slideViewPr>
    <p:cSldViewPr snapToGrid="0">
      <p:cViewPr varScale="1">
        <p:scale>
          <a:sx n="203" d="100"/>
          <a:sy n="203"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F4A27-E956-1442-A8BC-7682889FAD2A}" type="datetimeFigureOut">
              <a:rPr lang="en-US" smtClean="0"/>
              <a:t>6/9/25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07A683-54DD-9945-AF42-ABEF24BE7593}" type="slidenum">
              <a:rPr lang="en-US" smtClean="0"/>
              <a:t>‹#›</a:t>
            </a:fld>
            <a:endParaRPr lang="en-US"/>
          </a:p>
        </p:txBody>
      </p:sp>
    </p:spTree>
    <p:extLst>
      <p:ext uri="{BB962C8B-B14F-4D97-AF65-F5344CB8AC3E}">
        <p14:creationId xmlns:p14="http://schemas.microsoft.com/office/powerpoint/2010/main" val="66025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07A683-54DD-9945-AF42-ABEF24BE7593}" type="slidenum">
              <a:rPr lang="en-US" smtClean="0"/>
              <a:t>12</a:t>
            </a:fld>
            <a:endParaRPr lang="en-US"/>
          </a:p>
        </p:txBody>
      </p:sp>
    </p:spTree>
    <p:extLst>
      <p:ext uri="{BB962C8B-B14F-4D97-AF65-F5344CB8AC3E}">
        <p14:creationId xmlns:p14="http://schemas.microsoft.com/office/powerpoint/2010/main" val="997458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6/9/25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1223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6/9/25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3314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6/9/25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2816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6/9/25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2440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6/9/25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75777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6/9/25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81534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6/9/25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6544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6/9/25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0997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6/9/25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4466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6/9/25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2066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6/9/25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60506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6/9/25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81778234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8CDCC-AF88-FFB2-0115-BF939935F8C8}"/>
              </a:ext>
            </a:extLst>
          </p:cNvPr>
          <p:cNvSpPr>
            <a:spLocks noGrp="1"/>
          </p:cNvSpPr>
          <p:nvPr>
            <p:ph type="ctrTitle"/>
          </p:nvPr>
        </p:nvSpPr>
        <p:spPr>
          <a:xfrm>
            <a:off x="510074" y="1635260"/>
            <a:ext cx="3348297" cy="2241755"/>
          </a:xfrm>
        </p:spPr>
        <p:txBody>
          <a:bodyPr>
            <a:normAutofit/>
          </a:bodyPr>
          <a:lstStyle/>
          <a:p>
            <a:pPr algn="l"/>
            <a:r>
              <a:rPr lang="en-US" dirty="0"/>
              <a:t>Honeybees’ Division of </a:t>
            </a:r>
            <a:r>
              <a:rPr lang="en-US" dirty="0" err="1"/>
              <a:t>Labour</a:t>
            </a:r>
            <a:endParaRPr lang="en-US" dirty="0"/>
          </a:p>
        </p:txBody>
      </p:sp>
      <p:sp>
        <p:nvSpPr>
          <p:cNvPr id="3" name="Subtitle 2">
            <a:extLst>
              <a:ext uri="{FF2B5EF4-FFF2-40B4-BE49-F238E27FC236}">
                <a16:creationId xmlns:a16="http://schemas.microsoft.com/office/drawing/2014/main" id="{B84D22A0-B334-9AE9-6D36-C47751B088FF}"/>
              </a:ext>
            </a:extLst>
          </p:cNvPr>
          <p:cNvSpPr>
            <a:spLocks noGrp="1"/>
          </p:cNvSpPr>
          <p:nvPr>
            <p:ph type="subTitle" idx="1"/>
          </p:nvPr>
        </p:nvSpPr>
        <p:spPr>
          <a:xfrm>
            <a:off x="510074" y="4003563"/>
            <a:ext cx="3348297" cy="1184584"/>
          </a:xfrm>
        </p:spPr>
        <p:txBody>
          <a:bodyPr>
            <a:normAutofit/>
          </a:bodyPr>
          <a:lstStyle/>
          <a:p>
            <a:pPr algn="l">
              <a:lnSpc>
                <a:spcPct val="110000"/>
              </a:lnSpc>
            </a:pPr>
            <a:r>
              <a:rPr lang="en-US" sz="1500"/>
              <a:t>Distributed Artificial Intelligence</a:t>
            </a:r>
          </a:p>
          <a:p>
            <a:pPr algn="l">
              <a:lnSpc>
                <a:spcPct val="110000"/>
              </a:lnSpc>
            </a:pPr>
            <a:r>
              <a:rPr lang="en-US" sz="1500"/>
              <a:t>UNIMORE – 2024/2025</a:t>
            </a:r>
          </a:p>
          <a:p>
            <a:pPr algn="l">
              <a:lnSpc>
                <a:spcPct val="110000"/>
              </a:lnSpc>
            </a:pPr>
            <a:r>
              <a:rPr lang="en-US" sz="1500"/>
              <a:t>Andrea Grandi</a:t>
            </a:r>
          </a:p>
        </p:txBody>
      </p:sp>
      <p:pic>
        <p:nvPicPr>
          <p:cNvPr id="14" name="Video 13" descr="Flying Bee">
            <a:extLst>
              <a:ext uri="{FF2B5EF4-FFF2-40B4-BE49-F238E27FC236}">
                <a16:creationId xmlns:a16="http://schemas.microsoft.com/office/drawing/2014/main" id="{07FCD808-8B37-9086-E037-DC2AA5D9EE1C}"/>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4344099" y="1352710"/>
            <a:ext cx="7390808" cy="4145521"/>
          </a:xfrm>
          <a:prstGeom prst="rect">
            <a:avLst/>
          </a:prstGeom>
        </p:spPr>
      </p:pic>
    </p:spTree>
    <p:extLst>
      <p:ext uri="{BB962C8B-B14F-4D97-AF65-F5344CB8AC3E}">
        <p14:creationId xmlns:p14="http://schemas.microsoft.com/office/powerpoint/2010/main" val="162815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FF705F-2820-56D4-C2AC-50492B66908F}"/>
              </a:ext>
            </a:extLst>
          </p:cNvPr>
          <p:cNvSpPr>
            <a:spLocks noGrp="1"/>
          </p:cNvSpPr>
          <p:nvPr>
            <p:ph type="title"/>
          </p:nvPr>
        </p:nvSpPr>
        <p:spPr>
          <a:xfrm>
            <a:off x="619759" y="603504"/>
            <a:ext cx="5237576" cy="1527048"/>
          </a:xfrm>
        </p:spPr>
        <p:txBody>
          <a:bodyPr anchor="b">
            <a:normAutofit/>
          </a:bodyPr>
          <a:lstStyle/>
          <a:p>
            <a:r>
              <a:rPr lang="en-US" sz="3300"/>
              <a:t>Modelling Division of </a:t>
            </a:r>
            <a:r>
              <a:rPr lang="en-US" sz="3300" err="1"/>
              <a:t>Labour</a:t>
            </a:r>
            <a:br>
              <a:rPr lang="en-US" sz="3300"/>
            </a:br>
            <a:endParaRPr lang="en-US" sz="3300"/>
          </a:p>
        </p:txBody>
      </p:sp>
      <p:sp>
        <p:nvSpPr>
          <p:cNvPr id="3" name="Content Placeholder 2">
            <a:extLst>
              <a:ext uri="{FF2B5EF4-FFF2-40B4-BE49-F238E27FC236}">
                <a16:creationId xmlns:a16="http://schemas.microsoft.com/office/drawing/2014/main" id="{A45AC173-7B91-F6E6-796C-03B736EE5C2A}"/>
              </a:ext>
            </a:extLst>
          </p:cNvPr>
          <p:cNvSpPr>
            <a:spLocks noGrp="1"/>
          </p:cNvSpPr>
          <p:nvPr>
            <p:ph idx="1"/>
          </p:nvPr>
        </p:nvSpPr>
        <p:spPr>
          <a:xfrm>
            <a:off x="619758" y="2212848"/>
            <a:ext cx="5237577" cy="4096512"/>
          </a:xfrm>
        </p:spPr>
        <p:txBody>
          <a:bodyPr>
            <a:normAutofit/>
          </a:bodyPr>
          <a:lstStyle/>
          <a:p>
            <a:pPr marL="0" indent="0">
              <a:lnSpc>
                <a:spcPct val="110000"/>
              </a:lnSpc>
              <a:buNone/>
            </a:pPr>
            <a:r>
              <a:rPr lang="en-US" sz="1700" dirty="0"/>
              <a:t>Each type of local stimulus can motivate an unemployed adult bee agent (task= ’no-task’) to join one of the tasks </a:t>
            </a:r>
            <a:r>
              <a:rPr lang="en-US" sz="1700" i="1" dirty="0"/>
              <a:t>m</a:t>
            </a:r>
            <a:r>
              <a:rPr lang="en-US" sz="1700" dirty="0"/>
              <a:t> ∈ { ’foraging’, ’storing’, ’nursing’ }. See the previous figure (upper part) for the possible task transitions.</a:t>
            </a:r>
            <a:r>
              <a:rPr lang="en-US" sz="1700" b="1" dirty="0"/>
              <a:t> Whenever one of these stimuli exceeds an individual threshold of an agent </a:t>
            </a:r>
            <a:r>
              <a:rPr lang="en-US" sz="1700" b="1" i="1" dirty="0" err="1"/>
              <a:t>i</a:t>
            </a:r>
            <a:r>
              <a:rPr lang="en-US" sz="1700" b="1" dirty="0"/>
              <a:t> located on that patch </a:t>
            </a:r>
            <a:r>
              <a:rPr lang="en-US" sz="1700" b="1" i="1" dirty="0"/>
              <a:t>x</a:t>
            </a:r>
            <a:r>
              <a:rPr lang="en-US" sz="1700" b="1" dirty="0"/>
              <a:t>, the agent engages in the associated task </a:t>
            </a:r>
            <a:r>
              <a:rPr lang="en-US" sz="1700" b="1" i="1" dirty="0"/>
              <a:t>m</a:t>
            </a:r>
            <a:r>
              <a:rPr lang="en-US" sz="1700" dirty="0"/>
              <a:t>.</a:t>
            </a:r>
          </a:p>
          <a:p>
            <a:pPr marL="0" indent="0">
              <a:lnSpc>
                <a:spcPct val="110000"/>
              </a:lnSpc>
              <a:buNone/>
            </a:pPr>
            <a:r>
              <a:rPr lang="en-US" sz="1700" dirty="0"/>
              <a:t>Employed bees may switch back to the unemployed state, but for allow specialization within the system, the threshold levels for each agent is adapted during runtime to avoid bees to change state continuously.</a:t>
            </a:r>
          </a:p>
        </p:txBody>
      </p:sp>
      <p:pic>
        <p:nvPicPr>
          <p:cNvPr id="5" name="Picture 4" descr="A diagram of a nursing process&#10;&#10;AI-generated content may be incorrect.">
            <a:extLst>
              <a:ext uri="{FF2B5EF4-FFF2-40B4-BE49-F238E27FC236}">
                <a16:creationId xmlns:a16="http://schemas.microsoft.com/office/drawing/2014/main" id="{BD9CCABA-D484-6A6E-55B3-30B08F8DC925}"/>
              </a:ext>
            </a:extLst>
          </p:cNvPr>
          <p:cNvPicPr>
            <a:picLocks noChangeAspect="1"/>
          </p:cNvPicPr>
          <p:nvPr/>
        </p:nvPicPr>
        <p:blipFill>
          <a:blip r:embed="rId2"/>
          <a:stretch>
            <a:fillRect/>
          </a:stretch>
        </p:blipFill>
        <p:spPr>
          <a:xfrm>
            <a:off x="6834858" y="419362"/>
            <a:ext cx="3585190" cy="2895040"/>
          </a:xfrm>
          <a:prstGeom prst="rect">
            <a:avLst/>
          </a:prstGeom>
        </p:spPr>
      </p:pic>
      <p:pic>
        <p:nvPicPr>
          <p:cNvPr id="7" name="Picture 6" descr="A diagram of a diagram&#10;&#10;AI-generated content may be incorrect.">
            <a:extLst>
              <a:ext uri="{FF2B5EF4-FFF2-40B4-BE49-F238E27FC236}">
                <a16:creationId xmlns:a16="http://schemas.microsoft.com/office/drawing/2014/main" id="{B5BC91E1-73F3-12BD-4A5F-36F6F75A7F34}"/>
              </a:ext>
            </a:extLst>
          </p:cNvPr>
          <p:cNvPicPr>
            <a:picLocks noChangeAspect="1"/>
          </p:cNvPicPr>
          <p:nvPr/>
        </p:nvPicPr>
        <p:blipFill>
          <a:blip r:embed="rId3"/>
          <a:stretch>
            <a:fillRect/>
          </a:stretch>
        </p:blipFill>
        <p:spPr>
          <a:xfrm>
            <a:off x="7407343" y="3543599"/>
            <a:ext cx="2440219" cy="2896404"/>
          </a:xfrm>
          <a:prstGeom prst="rect">
            <a:avLst/>
          </a:prstGeom>
        </p:spPr>
      </p:pic>
    </p:spTree>
    <p:extLst>
      <p:ext uri="{BB962C8B-B14F-4D97-AF65-F5344CB8AC3E}">
        <p14:creationId xmlns:p14="http://schemas.microsoft.com/office/powerpoint/2010/main" val="472225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A7DC-9F8D-C80A-A50E-5DCD976B1343}"/>
              </a:ext>
            </a:extLst>
          </p:cNvPr>
          <p:cNvSpPr>
            <a:spLocks noGrp="1"/>
          </p:cNvSpPr>
          <p:nvPr>
            <p:ph type="title"/>
          </p:nvPr>
        </p:nvSpPr>
        <p:spPr/>
        <p:txBody>
          <a:bodyPr/>
          <a:lstStyle/>
          <a:p>
            <a:r>
              <a:rPr lang="en-US" dirty="0"/>
              <a:t>Simulation</a:t>
            </a:r>
          </a:p>
        </p:txBody>
      </p:sp>
      <p:sp>
        <p:nvSpPr>
          <p:cNvPr id="10" name="TextBox 9">
            <a:extLst>
              <a:ext uri="{FF2B5EF4-FFF2-40B4-BE49-F238E27FC236}">
                <a16:creationId xmlns:a16="http://schemas.microsoft.com/office/drawing/2014/main" id="{F48E8CEC-14FD-90F0-6E06-A4AA4FE9B8B3}"/>
              </a:ext>
            </a:extLst>
          </p:cNvPr>
          <p:cNvSpPr txBox="1"/>
          <p:nvPr/>
        </p:nvSpPr>
        <p:spPr>
          <a:xfrm>
            <a:off x="612648" y="3700876"/>
            <a:ext cx="6696222" cy="1200329"/>
          </a:xfrm>
          <a:prstGeom prst="rect">
            <a:avLst/>
          </a:prstGeom>
          <a:noFill/>
        </p:spPr>
        <p:txBody>
          <a:bodyPr wrap="squar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The agents will show a self-organization propension </a:t>
            </a:r>
            <a:r>
              <a:rPr lang="en-US" dirty="0">
                <a:latin typeface="Lato" panose="020F0502020204030203" pitchFamily="34" charset="0"/>
                <a:ea typeface="Lato" panose="020F0502020204030203" pitchFamily="34" charset="0"/>
                <a:cs typeface="Lato" panose="020F0502020204030203" pitchFamily="34" charset="0"/>
              </a:rPr>
              <a:t>and aggregate/distribute in similar patterns.</a:t>
            </a:r>
          </a:p>
          <a:p>
            <a:endParaRPr lang="en-US"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3" name="TextBox 2">
            <a:extLst>
              <a:ext uri="{FF2B5EF4-FFF2-40B4-BE49-F238E27FC236}">
                <a16:creationId xmlns:a16="http://schemas.microsoft.com/office/drawing/2014/main" id="{B7777E01-A5A5-94FF-9A3F-039E939A83B5}"/>
              </a:ext>
            </a:extLst>
          </p:cNvPr>
          <p:cNvSpPr txBox="1"/>
          <p:nvPr/>
        </p:nvSpPr>
        <p:spPr>
          <a:xfrm>
            <a:off x="612648" y="1409178"/>
            <a:ext cx="6696222" cy="2031325"/>
          </a:xfrm>
          <a:prstGeom prst="rect">
            <a:avLst/>
          </a:prstGeom>
          <a:noFill/>
        </p:spPr>
        <p:txBody>
          <a:bodyPr wrap="square" rtlCol="0">
            <a:spAutoFit/>
          </a:bodyPr>
          <a:lstStyle/>
          <a:p>
            <a:r>
              <a:rPr lang="en-US" b="1" dirty="0"/>
              <a:t>Initial conditions:</a:t>
            </a:r>
          </a:p>
          <a:p>
            <a:endParaRPr lang="en-US" b="1" dirty="0"/>
          </a:p>
          <a:p>
            <a:r>
              <a:rPr lang="en-US" dirty="0"/>
              <a:t>700 adults bees</a:t>
            </a:r>
          </a:p>
          <a:p>
            <a:r>
              <a:rPr lang="en-US" dirty="0"/>
              <a:t>100 larvae</a:t>
            </a:r>
          </a:p>
          <a:p>
            <a:endParaRPr lang="en-US" dirty="0"/>
          </a:p>
          <a:p>
            <a:r>
              <a:rPr lang="en-US" dirty="0"/>
              <a:t>The larvae were distributed randomly around the center of the hive. All adults agents started in randomized positions.</a:t>
            </a:r>
          </a:p>
        </p:txBody>
      </p:sp>
      <p:pic>
        <p:nvPicPr>
          <p:cNvPr id="7" name="Content Placeholder 4" descr="A screen shot of a video game&#10;&#10;AI-generated content may be incorrect.">
            <a:extLst>
              <a:ext uri="{FF2B5EF4-FFF2-40B4-BE49-F238E27FC236}">
                <a16:creationId xmlns:a16="http://schemas.microsoft.com/office/drawing/2014/main" id="{A05CE442-B01F-3AFC-1320-37CEDE269FC7}"/>
              </a:ext>
            </a:extLst>
          </p:cNvPr>
          <p:cNvPicPr>
            <a:picLocks noGrp="1" noChangeAspect="1"/>
          </p:cNvPicPr>
          <p:nvPr>
            <p:ph idx="1"/>
          </p:nvPr>
        </p:nvPicPr>
        <p:blipFill>
          <a:blip r:embed="rId2"/>
          <a:stretch>
            <a:fillRect/>
          </a:stretch>
        </p:blipFill>
        <p:spPr>
          <a:xfrm>
            <a:off x="7690741" y="361941"/>
            <a:ext cx="3702775" cy="5947419"/>
          </a:xfrm>
        </p:spPr>
      </p:pic>
    </p:spTree>
    <p:extLst>
      <p:ext uri="{BB962C8B-B14F-4D97-AF65-F5344CB8AC3E}">
        <p14:creationId xmlns:p14="http://schemas.microsoft.com/office/powerpoint/2010/main" val="1602841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3531D3-A1A2-32CA-34A2-6B2898BC64AD}"/>
              </a:ext>
            </a:extLst>
          </p:cNvPr>
          <p:cNvSpPr>
            <a:spLocks noGrp="1"/>
          </p:cNvSpPr>
          <p:nvPr>
            <p:ph idx="1"/>
          </p:nvPr>
        </p:nvSpPr>
        <p:spPr>
          <a:xfrm>
            <a:off x="809900" y="1191164"/>
            <a:ext cx="5862396" cy="4504058"/>
          </a:xfrm>
        </p:spPr>
        <p:txBody>
          <a:bodyPr>
            <a:normAutofit lnSpcReduction="10000"/>
          </a:bodyPr>
          <a:lstStyle/>
          <a:p>
            <a:pPr marL="0" indent="0">
              <a:lnSpc>
                <a:spcPct val="110000"/>
              </a:lnSpc>
              <a:buNone/>
            </a:pPr>
            <a:r>
              <a:rPr lang="en-US" sz="1800" b="1" dirty="0"/>
              <a:t>Plots:</a:t>
            </a:r>
          </a:p>
          <a:p>
            <a:pPr marL="0" indent="0">
              <a:lnSpc>
                <a:spcPct val="110000"/>
              </a:lnSpc>
              <a:buNone/>
            </a:pPr>
            <a:r>
              <a:rPr lang="en-US" sz="1800" dirty="0"/>
              <a:t>We can observe the bee population over time and the total nectar load in the top hive area (nectar storage area).</a:t>
            </a:r>
          </a:p>
          <a:p>
            <a:pPr marL="0" indent="0">
              <a:lnSpc>
                <a:spcPct val="110000"/>
              </a:lnSpc>
              <a:buNone/>
            </a:pPr>
            <a:br>
              <a:rPr lang="en-US" sz="1800" dirty="0"/>
            </a:br>
            <a:r>
              <a:rPr lang="en-US" sz="1800" dirty="0"/>
              <a:t>In the initial time steps, </a:t>
            </a:r>
            <a:r>
              <a:rPr lang="en-US" sz="1800" b="1" dirty="0"/>
              <a:t>some larvae die due to the absence of nurse bees</a:t>
            </a:r>
            <a:r>
              <a:rPr lang="en-US" sz="1800" dirty="0"/>
              <a:t>. However, after a few time steps, the larvae emit hunger stimuli, prompting some bees to switch from a "no-task" state to the "nurse" role, leading to system convergence.</a:t>
            </a:r>
          </a:p>
          <a:p>
            <a:pPr marL="0" indent="0">
              <a:lnSpc>
                <a:spcPct val="110000"/>
              </a:lnSpc>
              <a:buNone/>
            </a:pPr>
            <a:br>
              <a:rPr lang="en-US" sz="1800" dirty="0"/>
            </a:br>
            <a:r>
              <a:rPr lang="en-US" sz="1800" dirty="0"/>
              <a:t>Similarly, the nectar load decreases during the first time steps because there are no bees assigned to storage tasks.</a:t>
            </a:r>
          </a:p>
        </p:txBody>
      </p:sp>
      <p:pic>
        <p:nvPicPr>
          <p:cNvPr id="7" name="Picture 6" descr="A screenshot of a graph&#10;&#10;AI-generated content may be incorrect.">
            <a:extLst>
              <a:ext uri="{FF2B5EF4-FFF2-40B4-BE49-F238E27FC236}">
                <a16:creationId xmlns:a16="http://schemas.microsoft.com/office/drawing/2014/main" id="{3112B5C2-780C-C800-DB13-4AE7CCBE68E4}"/>
              </a:ext>
            </a:extLst>
          </p:cNvPr>
          <p:cNvPicPr>
            <a:picLocks noChangeAspect="1"/>
          </p:cNvPicPr>
          <p:nvPr/>
        </p:nvPicPr>
        <p:blipFill>
          <a:blip r:embed="rId3"/>
          <a:stretch>
            <a:fillRect/>
          </a:stretch>
        </p:blipFill>
        <p:spPr>
          <a:xfrm>
            <a:off x="7791803" y="433384"/>
            <a:ext cx="3280690" cy="6019618"/>
          </a:xfrm>
          <a:prstGeom prst="rect">
            <a:avLst/>
          </a:prstGeom>
        </p:spPr>
      </p:pic>
    </p:spTree>
    <p:extLst>
      <p:ext uri="{BB962C8B-B14F-4D97-AF65-F5344CB8AC3E}">
        <p14:creationId xmlns:p14="http://schemas.microsoft.com/office/powerpoint/2010/main" val="3156591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C865E7E-FE71-D5AE-E5FF-5FC49B0201C5}"/>
              </a:ext>
            </a:extLst>
          </p:cNvPr>
          <p:cNvSpPr txBox="1"/>
          <p:nvPr/>
        </p:nvSpPr>
        <p:spPr>
          <a:xfrm>
            <a:off x="1047545" y="1629156"/>
            <a:ext cx="3553412" cy="4122420"/>
          </a:xfrm>
          <a:prstGeom prst="rect">
            <a:avLst/>
          </a:prstGeom>
        </p:spPr>
        <p:txBody>
          <a:bodyPr vert="horz" lIns="91440" tIns="45720" rIns="91440" bIns="45720" rtlCol="0">
            <a:normAutofit/>
          </a:bodyPr>
          <a:lstStyle/>
          <a:p>
            <a:pPr>
              <a:lnSpc>
                <a:spcPct val="120000"/>
              </a:lnSpc>
              <a:spcAft>
                <a:spcPts val="600"/>
              </a:spcAft>
            </a:pPr>
            <a:r>
              <a:rPr lang="en-US" dirty="0"/>
              <a:t>After ~ 7000 steps, we can see that the nectar load </a:t>
            </a:r>
            <a:r>
              <a:rPr lang="en-US" b="1" dirty="0"/>
              <a:t>starts to increase</a:t>
            </a:r>
            <a:r>
              <a:rPr lang="en-US" dirty="0"/>
              <a:t>.</a:t>
            </a:r>
          </a:p>
        </p:txBody>
      </p:sp>
      <p:pic>
        <p:nvPicPr>
          <p:cNvPr id="5" name="Content Placeholder 4" descr="A screen shot of a graph&#10;&#10;AI-generated content may be incorrect.">
            <a:extLst>
              <a:ext uri="{FF2B5EF4-FFF2-40B4-BE49-F238E27FC236}">
                <a16:creationId xmlns:a16="http://schemas.microsoft.com/office/drawing/2014/main" id="{04269C2A-69D3-11E9-7F95-773215A35BD5}"/>
              </a:ext>
            </a:extLst>
          </p:cNvPr>
          <p:cNvPicPr>
            <a:picLocks noGrp="1" noChangeAspect="1"/>
          </p:cNvPicPr>
          <p:nvPr>
            <p:ph idx="1"/>
          </p:nvPr>
        </p:nvPicPr>
        <p:blipFill>
          <a:blip r:embed="rId2"/>
          <a:srcRect t="1007" r="2" b="138"/>
          <a:stretch>
            <a:fillRect/>
          </a:stretch>
        </p:blipFill>
        <p:spPr>
          <a:xfrm>
            <a:off x="6874223" y="1106424"/>
            <a:ext cx="5038995" cy="4645152"/>
          </a:xfrm>
          <a:prstGeom prst="rect">
            <a:avLst/>
          </a:prstGeom>
        </p:spPr>
      </p:pic>
    </p:spTree>
    <p:extLst>
      <p:ext uri="{BB962C8B-B14F-4D97-AF65-F5344CB8AC3E}">
        <p14:creationId xmlns:p14="http://schemas.microsoft.com/office/powerpoint/2010/main" val="754665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24F61D-D5F7-7494-BD0E-703A8ABFF98A}"/>
              </a:ext>
            </a:extLst>
          </p:cNvPr>
          <p:cNvSpPr txBox="1"/>
          <p:nvPr/>
        </p:nvSpPr>
        <p:spPr>
          <a:xfrm>
            <a:off x="612648" y="2212848"/>
            <a:ext cx="5862396" cy="4096512"/>
          </a:xfrm>
          <a:prstGeom prst="rect">
            <a:avLst/>
          </a:prstGeom>
        </p:spPr>
        <p:txBody>
          <a:bodyPr vert="horz" lIns="91440" tIns="45720" rIns="91440" bIns="45720" rtlCol="0">
            <a:normAutofit/>
          </a:bodyPr>
          <a:lstStyle/>
          <a:p>
            <a:pPr>
              <a:lnSpc>
                <a:spcPct val="120000"/>
              </a:lnSpc>
              <a:spcAft>
                <a:spcPts val="600"/>
              </a:spcAft>
            </a:pPr>
            <a:r>
              <a:rPr lang="en-US" b="1" dirty="0"/>
              <a:t>Perturbation:</a:t>
            </a:r>
          </a:p>
          <a:p>
            <a:pPr indent="-228600">
              <a:lnSpc>
                <a:spcPct val="120000"/>
              </a:lnSpc>
              <a:spcAft>
                <a:spcPts val="600"/>
              </a:spcAft>
              <a:buFont typeface="Arial" panose="020B0604020202020204" pitchFamily="34" charset="0"/>
              <a:buChar char="•"/>
            </a:pPr>
            <a:endParaRPr lang="en-US" b="1" dirty="0"/>
          </a:p>
          <a:p>
            <a:pPr>
              <a:lnSpc>
                <a:spcPct val="120000"/>
              </a:lnSpc>
              <a:spcAft>
                <a:spcPts val="600"/>
              </a:spcAft>
            </a:pPr>
            <a:r>
              <a:rPr lang="en-US" dirty="0"/>
              <a:t>We can perturb the system by removing all the nectar from the storage area.</a:t>
            </a:r>
          </a:p>
          <a:p>
            <a:pPr>
              <a:lnSpc>
                <a:spcPct val="120000"/>
              </a:lnSpc>
              <a:spcAft>
                <a:spcPts val="600"/>
              </a:spcAft>
            </a:pPr>
            <a:br>
              <a:rPr lang="en-US" dirty="0"/>
            </a:br>
            <a:r>
              <a:rPr lang="en-US" dirty="0"/>
              <a:t>As shown in the plots, the system is resilient enough to recover, thanks to the presence of a sufficient number of storer bees. It continues to function with minimal losses, particularly among the larvae.</a:t>
            </a:r>
          </a:p>
          <a:p>
            <a:pPr indent="-228600">
              <a:lnSpc>
                <a:spcPct val="120000"/>
              </a:lnSpc>
              <a:spcAft>
                <a:spcPts val="600"/>
              </a:spcAft>
              <a:buFont typeface="Arial" panose="020B0604020202020204" pitchFamily="34" charset="0"/>
              <a:buChar char="•"/>
            </a:pPr>
            <a:endParaRPr lang="en-US" dirty="0"/>
          </a:p>
        </p:txBody>
      </p:sp>
      <p:pic>
        <p:nvPicPr>
          <p:cNvPr id="13" name="Picture 12" descr="A screenshot of a graph&#10;&#10;AI-generated content may be incorrect.">
            <a:extLst>
              <a:ext uri="{FF2B5EF4-FFF2-40B4-BE49-F238E27FC236}">
                <a16:creationId xmlns:a16="http://schemas.microsoft.com/office/drawing/2014/main" id="{281B0B50-91E0-1955-B181-A0677E210BAE}"/>
              </a:ext>
            </a:extLst>
          </p:cNvPr>
          <p:cNvPicPr>
            <a:picLocks noChangeAspect="1"/>
          </p:cNvPicPr>
          <p:nvPr/>
        </p:nvPicPr>
        <p:blipFill>
          <a:blip r:embed="rId2"/>
          <a:stretch>
            <a:fillRect/>
          </a:stretch>
        </p:blipFill>
        <p:spPr>
          <a:xfrm>
            <a:off x="7814376" y="433384"/>
            <a:ext cx="3235543" cy="6019618"/>
          </a:xfrm>
          <a:prstGeom prst="rect">
            <a:avLst/>
          </a:prstGeom>
        </p:spPr>
      </p:pic>
    </p:spTree>
    <p:extLst>
      <p:ext uri="{BB962C8B-B14F-4D97-AF65-F5344CB8AC3E}">
        <p14:creationId xmlns:p14="http://schemas.microsoft.com/office/powerpoint/2010/main" val="3385012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279C49C-49BB-40D2-A064-02594EB76089}"/>
              </a:ext>
            </a:extLst>
          </p:cNvPr>
          <p:cNvSpPr>
            <a:spLocks noGrp="1"/>
          </p:cNvSpPr>
          <p:nvPr>
            <p:ph idx="1"/>
          </p:nvPr>
        </p:nvSpPr>
        <p:spPr>
          <a:xfrm>
            <a:off x="612648" y="1715532"/>
            <a:ext cx="7237812" cy="4593828"/>
          </a:xfrm>
        </p:spPr>
        <p:txBody>
          <a:bodyPr/>
          <a:lstStyle/>
          <a:p>
            <a:pPr marL="0" indent="0">
              <a:buNone/>
            </a:pPr>
            <a:r>
              <a:rPr lang="en-US" dirty="0"/>
              <a:t>This perturbation, which removes all the nectar from the storage area, reveals interesting results regarding the swarm's </a:t>
            </a:r>
            <a:r>
              <a:rPr lang="en-US" b="1" dirty="0"/>
              <a:t>self-organization and adaptive capabilities</a:t>
            </a:r>
            <a:r>
              <a:rPr lang="en-US" dirty="0"/>
              <a:t>.</a:t>
            </a:r>
          </a:p>
          <a:p>
            <a:pPr marL="0" indent="0">
              <a:buNone/>
            </a:pPr>
            <a:br>
              <a:rPr lang="en-US" dirty="0"/>
            </a:br>
            <a:r>
              <a:rPr lang="en-US" dirty="0"/>
              <a:t>When the storage area is empty, </a:t>
            </a:r>
            <a:r>
              <a:rPr lang="en-US" b="1" dirty="0"/>
              <a:t>the bees adapt by increasing the number of storer bees</a:t>
            </a:r>
            <a:r>
              <a:rPr lang="en-US" dirty="0"/>
              <a:t>, thereby boosting nectar collection and restoring the system's balance.</a:t>
            </a:r>
          </a:p>
        </p:txBody>
      </p:sp>
    </p:spTree>
    <p:extLst>
      <p:ext uri="{BB962C8B-B14F-4D97-AF65-F5344CB8AC3E}">
        <p14:creationId xmlns:p14="http://schemas.microsoft.com/office/powerpoint/2010/main" val="357742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FADE9-81C1-92C3-4A60-5EF74E0762AF}"/>
              </a:ext>
            </a:extLst>
          </p:cNvPr>
          <p:cNvSpPr>
            <a:spLocks noGrp="1"/>
          </p:cNvSpPr>
          <p:nvPr>
            <p:ph type="title"/>
          </p:nvPr>
        </p:nvSpPr>
        <p:spPr>
          <a:xfrm>
            <a:off x="3231010" y="3143147"/>
            <a:ext cx="5729980" cy="571705"/>
          </a:xfrm>
        </p:spPr>
        <p:txBody>
          <a:bodyPr>
            <a:normAutofit fontScale="90000"/>
          </a:bodyPr>
          <a:lstStyle/>
          <a:p>
            <a:pPr algn="ctr"/>
            <a:r>
              <a:rPr lang="en-US" dirty="0"/>
              <a:t>Thanks for the attention!</a:t>
            </a:r>
          </a:p>
        </p:txBody>
      </p:sp>
    </p:spTree>
    <p:extLst>
      <p:ext uri="{BB962C8B-B14F-4D97-AF65-F5344CB8AC3E}">
        <p14:creationId xmlns:p14="http://schemas.microsoft.com/office/powerpoint/2010/main" val="1294715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82A39-ED71-5A96-9026-3B9DEEA4D137}"/>
              </a:ext>
            </a:extLst>
          </p:cNvPr>
          <p:cNvSpPr>
            <a:spLocks noGrp="1"/>
          </p:cNvSpPr>
          <p:nvPr>
            <p:ph type="title"/>
          </p:nvPr>
        </p:nvSpPr>
        <p:spPr>
          <a:xfrm>
            <a:off x="612648" y="783253"/>
            <a:ext cx="4621553" cy="1360728"/>
          </a:xfrm>
        </p:spPr>
        <p:txBody>
          <a:bodyPr anchor="b">
            <a:normAutofit/>
          </a:bodyPr>
          <a:lstStyle/>
          <a:p>
            <a:r>
              <a:rPr lang="en-US" dirty="0"/>
              <a:t>Idea</a:t>
            </a:r>
          </a:p>
        </p:txBody>
      </p:sp>
      <p:sp>
        <p:nvSpPr>
          <p:cNvPr id="3" name="Content Placeholder 2">
            <a:extLst>
              <a:ext uri="{FF2B5EF4-FFF2-40B4-BE49-F238E27FC236}">
                <a16:creationId xmlns:a16="http://schemas.microsoft.com/office/drawing/2014/main" id="{FA951F32-D478-291C-186C-73F758A217EE}"/>
              </a:ext>
            </a:extLst>
          </p:cNvPr>
          <p:cNvSpPr>
            <a:spLocks noGrp="1"/>
          </p:cNvSpPr>
          <p:nvPr>
            <p:ph idx="1"/>
          </p:nvPr>
        </p:nvSpPr>
        <p:spPr>
          <a:xfrm>
            <a:off x="612647" y="2388132"/>
            <a:ext cx="4621553" cy="3159018"/>
          </a:xfrm>
        </p:spPr>
        <p:txBody>
          <a:bodyPr>
            <a:normAutofit/>
          </a:bodyPr>
          <a:lstStyle/>
          <a:p>
            <a:r>
              <a:rPr lang="en-US" sz="1800" dirty="0"/>
              <a:t>This work aims to describe and implement the </a:t>
            </a:r>
            <a:r>
              <a:rPr lang="en-US" sz="1800" b="1" dirty="0"/>
              <a:t>Honeybees’ Division of </a:t>
            </a:r>
            <a:r>
              <a:rPr lang="en-US" sz="1800" b="1" dirty="0" err="1"/>
              <a:t>Labour</a:t>
            </a:r>
            <a:r>
              <a:rPr lang="en-US" sz="1800" dirty="0"/>
              <a:t> presented in the </a:t>
            </a:r>
            <a:r>
              <a:rPr lang="en-US" sz="1800" u="sng" dirty="0"/>
              <a:t>paper</a:t>
            </a:r>
            <a:r>
              <a:rPr lang="en-US" sz="1800" dirty="0"/>
              <a:t> [1].</a:t>
            </a:r>
          </a:p>
          <a:p>
            <a:r>
              <a:rPr lang="en-US" sz="1800" dirty="0"/>
              <a:t>Used to build a swarm of autonomous agents that shows self-organization and emerging intelligence when interacting with each other in a common environment.</a:t>
            </a:r>
          </a:p>
        </p:txBody>
      </p:sp>
      <p:pic>
        <p:nvPicPr>
          <p:cNvPr id="5" name="Picture 4" descr="Bees working on a honeycomb">
            <a:extLst>
              <a:ext uri="{FF2B5EF4-FFF2-40B4-BE49-F238E27FC236}">
                <a16:creationId xmlns:a16="http://schemas.microsoft.com/office/drawing/2014/main" id="{56AC8063-AA48-2B53-75B4-ABAB0DDCDE8F}"/>
              </a:ext>
            </a:extLst>
          </p:cNvPr>
          <p:cNvPicPr>
            <a:picLocks noChangeAspect="1"/>
          </p:cNvPicPr>
          <p:nvPr/>
        </p:nvPicPr>
        <p:blipFill>
          <a:blip r:embed="rId2"/>
          <a:srcRect l="19008" r="13383"/>
          <a:stretch>
            <a:fillRect/>
          </a:stretch>
        </p:blipFill>
        <p:spPr>
          <a:xfrm>
            <a:off x="6459602" y="1114923"/>
            <a:ext cx="4301097" cy="4628153"/>
          </a:xfrm>
          <a:prstGeom prst="rect">
            <a:avLst/>
          </a:prstGeom>
        </p:spPr>
      </p:pic>
      <p:sp>
        <p:nvSpPr>
          <p:cNvPr id="4" name="TextBox 3">
            <a:extLst>
              <a:ext uri="{FF2B5EF4-FFF2-40B4-BE49-F238E27FC236}">
                <a16:creationId xmlns:a16="http://schemas.microsoft.com/office/drawing/2014/main" id="{C0DE157E-E45A-5212-6F2B-768B625A2E45}"/>
              </a:ext>
            </a:extLst>
          </p:cNvPr>
          <p:cNvSpPr txBox="1"/>
          <p:nvPr/>
        </p:nvSpPr>
        <p:spPr>
          <a:xfrm>
            <a:off x="612648" y="6175332"/>
            <a:ext cx="10773108" cy="861774"/>
          </a:xfrm>
          <a:prstGeom prst="rect">
            <a:avLst/>
          </a:prstGeom>
          <a:noFill/>
        </p:spPr>
        <p:txBody>
          <a:bodyPr wrap="square" rtlCol="0">
            <a:spAutoFit/>
          </a:bodyPr>
          <a:lstStyle/>
          <a:p>
            <a:r>
              <a:rPr lang="en-US" sz="1600" dirty="0"/>
              <a:t>[1] Thomas, </a:t>
            </a:r>
            <a:r>
              <a:rPr lang="en-US" sz="1600" dirty="0" err="1"/>
              <a:t>Schmickl</a:t>
            </a:r>
            <a:r>
              <a:rPr lang="en-US" sz="1600" dirty="0"/>
              <a:t> &amp; Karl, </a:t>
            </a:r>
            <a:r>
              <a:rPr lang="en-US" sz="1600" dirty="0" err="1"/>
              <a:t>Crailsheim</a:t>
            </a:r>
            <a:r>
              <a:rPr lang="en-US" sz="1600" dirty="0"/>
              <a:t>. (2008). </a:t>
            </a:r>
            <a:r>
              <a:rPr lang="en-US" sz="1600" dirty="0" err="1"/>
              <a:t>Analysing</a:t>
            </a:r>
            <a:r>
              <a:rPr lang="en-US" sz="1600" dirty="0"/>
              <a:t> honeybees’ division of </a:t>
            </a:r>
            <a:r>
              <a:rPr lang="en-US" sz="1600" dirty="0" err="1"/>
              <a:t>labour</a:t>
            </a:r>
            <a:r>
              <a:rPr lang="en-US" sz="1600" dirty="0"/>
              <a:t> in </a:t>
            </a:r>
            <a:r>
              <a:rPr lang="en-US" sz="1600" dirty="0" err="1"/>
              <a:t>broodcare</a:t>
            </a:r>
            <a:r>
              <a:rPr lang="en-US" sz="1600" dirty="0"/>
              <a:t> by a multi-agent model</a:t>
            </a:r>
          </a:p>
          <a:p>
            <a:endParaRPr lang="en-US" dirty="0"/>
          </a:p>
        </p:txBody>
      </p:sp>
    </p:spTree>
    <p:extLst>
      <p:ext uri="{BB962C8B-B14F-4D97-AF65-F5344CB8AC3E}">
        <p14:creationId xmlns:p14="http://schemas.microsoft.com/office/powerpoint/2010/main" val="3090860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BBB073-9635-68AE-AD28-129FC833EB73}"/>
              </a:ext>
            </a:extLst>
          </p:cNvPr>
          <p:cNvSpPr>
            <a:spLocks noGrp="1"/>
          </p:cNvSpPr>
          <p:nvPr>
            <p:ph idx="1"/>
          </p:nvPr>
        </p:nvSpPr>
        <p:spPr/>
        <p:txBody>
          <a:bodyPr>
            <a:normAutofit/>
          </a:bodyPr>
          <a:lstStyle/>
          <a:p>
            <a:pPr marL="0" indent="0">
              <a:buNone/>
            </a:pPr>
            <a:r>
              <a:rPr lang="en-US" sz="1800" dirty="0"/>
              <a:t>This multi-agent model of a honeybee colony incorporates several important honeybee specific details:</a:t>
            </a:r>
          </a:p>
          <a:p>
            <a:pPr marL="0" indent="0">
              <a:buNone/>
            </a:pPr>
            <a:r>
              <a:rPr lang="en-US" sz="1800" dirty="0"/>
              <a:t>1. A typical spatial distribution of brood and food in the hive.</a:t>
            </a:r>
          </a:p>
          <a:p>
            <a:pPr marL="0" indent="0">
              <a:buNone/>
            </a:pPr>
            <a:r>
              <a:rPr lang="en-US" sz="1800" dirty="0"/>
              <a:t>2. Complex </a:t>
            </a:r>
            <a:r>
              <a:rPr lang="en-US" sz="1800" dirty="0" err="1"/>
              <a:t>behavioural</a:t>
            </a:r>
            <a:r>
              <a:rPr lang="en-US" sz="1800" dirty="0"/>
              <a:t> programs of specialized workers.</a:t>
            </a:r>
          </a:p>
          <a:p>
            <a:pPr marL="0" indent="0">
              <a:buNone/>
            </a:pPr>
            <a:r>
              <a:rPr lang="en-US" sz="1800" dirty="0"/>
              <a:t>3. Characteristics of the spreading of different kinds of stimuli (chemicals, sounds/vibration, light).</a:t>
            </a:r>
          </a:p>
          <a:p>
            <a:pPr marL="0" indent="0">
              <a:buNone/>
            </a:pPr>
            <a:r>
              <a:rPr lang="en-US" sz="1800" dirty="0"/>
              <a:t>4. Agents physiology (energetic expenditures).</a:t>
            </a:r>
          </a:p>
          <a:p>
            <a:pPr marL="0" indent="0">
              <a:buNone/>
            </a:pPr>
            <a:r>
              <a:rPr lang="en-US" sz="1800" dirty="0"/>
              <a:t>5. Flow of nutrients among the agents and the combs.</a:t>
            </a:r>
          </a:p>
          <a:p>
            <a:pPr marL="0" indent="0">
              <a:buNone/>
            </a:pPr>
            <a:endParaRPr lang="en-US" dirty="0"/>
          </a:p>
          <a:p>
            <a:pPr marL="0" indent="0">
              <a:buNone/>
            </a:pPr>
            <a:endParaRPr lang="en-US" dirty="0"/>
          </a:p>
          <a:p>
            <a:pPr marL="0" indent="0">
              <a:buNone/>
            </a:pPr>
            <a:endParaRPr lang="en-US" dirty="0"/>
          </a:p>
          <a:p>
            <a:endParaRPr lang="en-US" sz="1800" dirty="0"/>
          </a:p>
        </p:txBody>
      </p:sp>
    </p:spTree>
    <p:extLst>
      <p:ext uri="{BB962C8B-B14F-4D97-AF65-F5344CB8AC3E}">
        <p14:creationId xmlns:p14="http://schemas.microsoft.com/office/powerpoint/2010/main" val="3710058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A9D53-269D-2AAF-008C-295A3D56C7AE}"/>
              </a:ext>
            </a:extLst>
          </p:cNvPr>
          <p:cNvSpPr>
            <a:spLocks noGrp="1"/>
          </p:cNvSpPr>
          <p:nvPr>
            <p:ph type="title"/>
          </p:nvPr>
        </p:nvSpPr>
        <p:spPr>
          <a:xfrm>
            <a:off x="612648" y="600074"/>
            <a:ext cx="6035040" cy="1529932"/>
          </a:xfrm>
        </p:spPr>
        <p:txBody>
          <a:bodyPr anchor="b">
            <a:normAutofit/>
          </a:bodyPr>
          <a:lstStyle/>
          <a:p>
            <a:r>
              <a:rPr lang="en-US" dirty="0"/>
              <a:t>The Model</a:t>
            </a:r>
          </a:p>
        </p:txBody>
      </p:sp>
      <p:sp>
        <p:nvSpPr>
          <p:cNvPr id="3" name="Content Placeholder 2">
            <a:extLst>
              <a:ext uri="{FF2B5EF4-FFF2-40B4-BE49-F238E27FC236}">
                <a16:creationId xmlns:a16="http://schemas.microsoft.com/office/drawing/2014/main" id="{A5DE4955-F2E4-12F1-3877-E45703FEDFFA}"/>
              </a:ext>
            </a:extLst>
          </p:cNvPr>
          <p:cNvSpPr>
            <a:spLocks noGrp="1"/>
          </p:cNvSpPr>
          <p:nvPr>
            <p:ph idx="1"/>
          </p:nvPr>
        </p:nvSpPr>
        <p:spPr>
          <a:xfrm>
            <a:off x="655320" y="2878129"/>
            <a:ext cx="6519203" cy="1849866"/>
          </a:xfrm>
        </p:spPr>
        <p:txBody>
          <a:bodyPr>
            <a:normAutofit/>
          </a:bodyPr>
          <a:lstStyle/>
          <a:p>
            <a:pPr marL="0" indent="0">
              <a:buNone/>
            </a:pPr>
            <a:r>
              <a:rPr lang="en-US" sz="1800" b="1" dirty="0"/>
              <a:t>Agents:</a:t>
            </a:r>
            <a:r>
              <a:rPr lang="en-US" sz="1800" dirty="0"/>
              <a:t> adult bees and larvae</a:t>
            </a:r>
          </a:p>
          <a:p>
            <a:pPr marL="0" indent="0">
              <a:buNone/>
            </a:pPr>
            <a:r>
              <a:rPr lang="en-US" sz="1800" b="1" dirty="0"/>
              <a:t>Stimuli:</a:t>
            </a:r>
            <a:r>
              <a:rPr lang="en-US" sz="1800" dirty="0"/>
              <a:t> dances, contact stimuli, chemical signals and light</a:t>
            </a:r>
          </a:p>
          <a:p>
            <a:pPr marL="0" indent="0">
              <a:buNone/>
            </a:pPr>
            <a:r>
              <a:rPr lang="en-US" sz="1800" b="1" dirty="0"/>
              <a:t>Resource stores</a:t>
            </a:r>
            <a:r>
              <a:rPr lang="en-US" sz="1800" dirty="0"/>
              <a:t>: </a:t>
            </a:r>
            <a:r>
              <a:rPr lang="en-US" sz="1800" dirty="0" err="1"/>
              <a:t>necar</a:t>
            </a:r>
            <a:r>
              <a:rPr lang="en-US" sz="1800" dirty="0"/>
              <a:t> (or honey) </a:t>
            </a:r>
          </a:p>
        </p:txBody>
      </p:sp>
      <p:pic>
        <p:nvPicPr>
          <p:cNvPr id="5" name="Picture 4" descr="A diagram of a bee hive&#10;&#10;AI-generated content may be incorrect.">
            <a:extLst>
              <a:ext uri="{FF2B5EF4-FFF2-40B4-BE49-F238E27FC236}">
                <a16:creationId xmlns:a16="http://schemas.microsoft.com/office/drawing/2014/main" id="{351202C7-86EF-1407-593B-0145828B8897}"/>
              </a:ext>
            </a:extLst>
          </p:cNvPr>
          <p:cNvPicPr>
            <a:picLocks noChangeAspect="1"/>
          </p:cNvPicPr>
          <p:nvPr/>
        </p:nvPicPr>
        <p:blipFill>
          <a:blip r:embed="rId2"/>
          <a:srcRect l="4181"/>
          <a:stretch>
            <a:fillRect/>
          </a:stretch>
        </p:blipFill>
        <p:spPr>
          <a:xfrm>
            <a:off x="7345680" y="10"/>
            <a:ext cx="4846320" cy="6857990"/>
          </a:xfrm>
          <a:prstGeom prst="rect">
            <a:avLst/>
          </a:prstGeom>
        </p:spPr>
      </p:pic>
    </p:spTree>
    <p:extLst>
      <p:ext uri="{BB962C8B-B14F-4D97-AF65-F5344CB8AC3E}">
        <p14:creationId xmlns:p14="http://schemas.microsoft.com/office/powerpoint/2010/main" val="1718828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ADFA-8D0C-398D-C0AD-0DF356878497}"/>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9239C388-EBD4-AFF6-950E-598FAED48CA0}"/>
              </a:ext>
            </a:extLst>
          </p:cNvPr>
          <p:cNvSpPr>
            <a:spLocks noGrp="1"/>
          </p:cNvSpPr>
          <p:nvPr>
            <p:ph idx="1"/>
          </p:nvPr>
        </p:nvSpPr>
        <p:spPr/>
        <p:txBody>
          <a:bodyPr>
            <a:normAutofit/>
          </a:bodyPr>
          <a:lstStyle/>
          <a:p>
            <a:pPr marL="0" indent="0">
              <a:buNone/>
            </a:pPr>
            <a:r>
              <a:rPr lang="en-US" sz="1800" b="1" dirty="0"/>
              <a:t>Unemployed bees: </a:t>
            </a:r>
            <a:r>
              <a:rPr lang="en-US" sz="1800" dirty="0"/>
              <a:t>These bees move randomly in the hive and wait for stimuli to became a Forager, Storer or a Nourse bee.</a:t>
            </a:r>
          </a:p>
          <a:p>
            <a:pPr marL="0" indent="0">
              <a:buNone/>
            </a:pPr>
            <a:r>
              <a:rPr lang="en-US" sz="1800" b="1" dirty="0"/>
              <a:t>Forager bees: </a:t>
            </a:r>
            <a:r>
              <a:rPr lang="en-US" sz="1800" dirty="0"/>
              <a:t>These bees collects nectar from a nectar source (flower) outside of the hive.</a:t>
            </a:r>
          </a:p>
          <a:p>
            <a:pPr marL="0" indent="0">
              <a:buNone/>
            </a:pPr>
            <a:r>
              <a:rPr lang="en-US" sz="1800" b="1" dirty="0"/>
              <a:t>Storer bees: </a:t>
            </a:r>
            <a:r>
              <a:rPr lang="en-US" sz="1800" dirty="0"/>
              <a:t>These bees wait near the entrance for returning foragers</a:t>
            </a:r>
          </a:p>
          <a:p>
            <a:pPr marL="0" indent="0">
              <a:buNone/>
            </a:pPr>
            <a:r>
              <a:rPr lang="en-US" sz="1800" b="1" dirty="0"/>
              <a:t>Nurse bees: </a:t>
            </a:r>
            <a:r>
              <a:rPr lang="en-US" sz="1800" dirty="0"/>
              <a:t>These bees navigate (uphill) in the chemical stimulus emitted by hungry larvae.</a:t>
            </a:r>
          </a:p>
          <a:p>
            <a:pPr marL="0" indent="0">
              <a:buNone/>
            </a:pPr>
            <a:r>
              <a:rPr lang="en-US" sz="1800" b="1" dirty="0"/>
              <a:t>Larvae: </a:t>
            </a:r>
            <a:r>
              <a:rPr lang="en-US" sz="1800" dirty="0"/>
              <a:t>The brood resides in cells (patches) in the central </a:t>
            </a:r>
            <a:r>
              <a:rPr lang="en-US" sz="1800" dirty="0" err="1"/>
              <a:t>broodnest</a:t>
            </a:r>
            <a:r>
              <a:rPr lang="en-US" sz="1800" dirty="0"/>
              <a:t> area.</a:t>
            </a:r>
          </a:p>
          <a:p>
            <a:pPr marL="0" indent="0">
              <a:buNone/>
            </a:pPr>
            <a:endParaRPr lang="en-US" dirty="0"/>
          </a:p>
        </p:txBody>
      </p:sp>
    </p:spTree>
    <p:extLst>
      <p:ext uri="{BB962C8B-B14F-4D97-AF65-F5344CB8AC3E}">
        <p14:creationId xmlns:p14="http://schemas.microsoft.com/office/powerpoint/2010/main" val="51998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3E98B-4D76-C7FC-F767-62C49182F473}"/>
              </a:ext>
            </a:extLst>
          </p:cNvPr>
          <p:cNvSpPr>
            <a:spLocks noGrp="1"/>
          </p:cNvSpPr>
          <p:nvPr>
            <p:ph type="title"/>
          </p:nvPr>
        </p:nvSpPr>
        <p:spPr>
          <a:xfrm>
            <a:off x="612645" y="244382"/>
            <a:ext cx="4621553" cy="1360728"/>
          </a:xfrm>
        </p:spPr>
        <p:txBody>
          <a:bodyPr anchor="b">
            <a:normAutofit/>
          </a:bodyPr>
          <a:lstStyle/>
          <a:p>
            <a:r>
              <a:rPr lang="en-US" dirty="0"/>
              <a:t>Stimuli</a:t>
            </a:r>
          </a:p>
        </p:txBody>
      </p:sp>
      <p:sp>
        <p:nvSpPr>
          <p:cNvPr id="3" name="Content Placeholder 2">
            <a:extLst>
              <a:ext uri="{FF2B5EF4-FFF2-40B4-BE49-F238E27FC236}">
                <a16:creationId xmlns:a16="http://schemas.microsoft.com/office/drawing/2014/main" id="{8A422FFB-B020-7C30-C461-472262029DFB}"/>
              </a:ext>
            </a:extLst>
          </p:cNvPr>
          <p:cNvSpPr>
            <a:spLocks noGrp="1"/>
          </p:cNvSpPr>
          <p:nvPr>
            <p:ph idx="1"/>
          </p:nvPr>
        </p:nvSpPr>
        <p:spPr>
          <a:xfrm>
            <a:off x="612646" y="1849491"/>
            <a:ext cx="4621553" cy="3159018"/>
          </a:xfrm>
        </p:spPr>
        <p:txBody>
          <a:bodyPr>
            <a:normAutofit/>
          </a:bodyPr>
          <a:lstStyle/>
          <a:p>
            <a:pPr marL="0" indent="0">
              <a:lnSpc>
                <a:spcPct val="110000"/>
              </a:lnSpc>
              <a:buNone/>
            </a:pPr>
            <a:r>
              <a:rPr lang="en-US" sz="1500" b="1" dirty="0"/>
              <a:t>Contact stimuli:</a:t>
            </a:r>
          </a:p>
          <a:p>
            <a:pPr marL="0" indent="0">
              <a:lnSpc>
                <a:spcPct val="110000"/>
              </a:lnSpc>
              <a:buNone/>
            </a:pPr>
            <a:endParaRPr lang="en-US" sz="1500" b="1" dirty="0"/>
          </a:p>
          <a:p>
            <a:pPr marL="0" indent="0">
              <a:lnSpc>
                <a:spcPct val="110000"/>
              </a:lnSpc>
              <a:buNone/>
            </a:pPr>
            <a:r>
              <a:rPr lang="en-US" sz="1500" dirty="0"/>
              <a:t>Contact stimuli are emitted by </a:t>
            </a:r>
            <a:r>
              <a:rPr lang="en-US" sz="1500" b="1" dirty="0"/>
              <a:t>returning forager bees to attract storer bees </a:t>
            </a:r>
            <a:r>
              <a:rPr lang="en-US" sz="1500" dirty="0"/>
              <a:t>to take over the nectar load.</a:t>
            </a:r>
          </a:p>
          <a:p>
            <a:pPr marL="0" indent="0">
              <a:lnSpc>
                <a:spcPct val="110000"/>
              </a:lnSpc>
              <a:buNone/>
            </a:pPr>
            <a:r>
              <a:rPr lang="en-US" sz="1500" dirty="0"/>
              <a:t>Depending on the waiting period a forager searched for a storer bee, it then performs either a </a:t>
            </a:r>
            <a:r>
              <a:rPr lang="en-US" sz="1500" b="1" dirty="0"/>
              <a:t>’waggle dance’ </a:t>
            </a:r>
            <a:r>
              <a:rPr lang="en-US" sz="1500" dirty="0"/>
              <a:t>to recruit more forager bees or a </a:t>
            </a:r>
            <a:r>
              <a:rPr lang="en-US" sz="1500" b="1" dirty="0"/>
              <a:t>’tremble dance’ </a:t>
            </a:r>
            <a:r>
              <a:rPr lang="en-US" sz="1500" dirty="0"/>
              <a:t>to recruit more storer bees.</a:t>
            </a:r>
          </a:p>
          <a:p>
            <a:pPr marL="0" indent="0">
              <a:lnSpc>
                <a:spcPct val="110000"/>
              </a:lnSpc>
              <a:buNone/>
            </a:pPr>
            <a:endParaRPr lang="en-US" sz="1500" dirty="0"/>
          </a:p>
          <a:p>
            <a:pPr marL="0" indent="0">
              <a:lnSpc>
                <a:spcPct val="110000"/>
              </a:lnSpc>
              <a:buNone/>
            </a:pPr>
            <a:endParaRPr lang="en-US" sz="1500" b="1" dirty="0"/>
          </a:p>
        </p:txBody>
      </p:sp>
      <p:pic>
        <p:nvPicPr>
          <p:cNvPr id="5" name="Picture 4" descr="A bee and a diagram of a bee run&#10;&#10;AI-generated content may be incorrect.">
            <a:extLst>
              <a:ext uri="{FF2B5EF4-FFF2-40B4-BE49-F238E27FC236}">
                <a16:creationId xmlns:a16="http://schemas.microsoft.com/office/drawing/2014/main" id="{7B6FD826-ABAA-A25D-5E90-0C7DC9C0B346}"/>
              </a:ext>
            </a:extLst>
          </p:cNvPr>
          <p:cNvPicPr>
            <a:picLocks noChangeAspect="1"/>
          </p:cNvPicPr>
          <p:nvPr/>
        </p:nvPicPr>
        <p:blipFill>
          <a:blip r:embed="rId2"/>
          <a:srcRect l="551" t="653" r="827" b="1015"/>
          <a:stretch>
            <a:fillRect/>
          </a:stretch>
        </p:blipFill>
        <p:spPr>
          <a:xfrm>
            <a:off x="5741572" y="2281766"/>
            <a:ext cx="5837780" cy="2294468"/>
          </a:xfrm>
          <a:prstGeom prst="rect">
            <a:avLst/>
          </a:prstGeom>
        </p:spPr>
      </p:pic>
    </p:spTree>
    <p:extLst>
      <p:ext uri="{BB962C8B-B14F-4D97-AF65-F5344CB8AC3E}">
        <p14:creationId xmlns:p14="http://schemas.microsoft.com/office/powerpoint/2010/main" val="229445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B916AB-DB02-DC10-E7B7-E390A62CF095}"/>
              </a:ext>
            </a:extLst>
          </p:cNvPr>
          <p:cNvSpPr>
            <a:spLocks noGrp="1"/>
          </p:cNvSpPr>
          <p:nvPr>
            <p:ph idx="1"/>
          </p:nvPr>
        </p:nvSpPr>
        <p:spPr>
          <a:xfrm>
            <a:off x="662959" y="1849490"/>
            <a:ext cx="4621553" cy="3159018"/>
          </a:xfrm>
        </p:spPr>
        <p:txBody>
          <a:bodyPr>
            <a:normAutofit/>
          </a:bodyPr>
          <a:lstStyle/>
          <a:p>
            <a:pPr marL="0" indent="0">
              <a:buNone/>
            </a:pPr>
            <a:r>
              <a:rPr lang="en-US" sz="1800" b="1" dirty="0"/>
              <a:t>Chemical stimuli:</a:t>
            </a:r>
          </a:p>
          <a:p>
            <a:pPr marL="0" indent="0">
              <a:buNone/>
            </a:pPr>
            <a:endParaRPr lang="en-US" sz="1800" b="1" dirty="0"/>
          </a:p>
          <a:p>
            <a:pPr marL="0" indent="0">
              <a:buNone/>
            </a:pPr>
            <a:r>
              <a:rPr lang="en-US" sz="1800" dirty="0"/>
              <a:t>Chemical stimuli are emitted by </a:t>
            </a:r>
            <a:r>
              <a:rPr lang="en-US" sz="1800" b="1" dirty="0"/>
              <a:t>larvae</a:t>
            </a:r>
            <a:r>
              <a:rPr lang="en-US" sz="1800" dirty="0"/>
              <a:t>.</a:t>
            </a:r>
          </a:p>
          <a:p>
            <a:pPr marL="0" indent="0">
              <a:buNone/>
            </a:pPr>
            <a:r>
              <a:rPr lang="en-US" sz="1800" dirty="0"/>
              <a:t>In case that a larva has a nectar reserve below the hunger threshold, it emit a </a:t>
            </a:r>
            <a:r>
              <a:rPr lang="en-US" sz="1800" i="1" dirty="0"/>
              <a:t>hungry </a:t>
            </a:r>
            <a:r>
              <a:rPr lang="en-US" sz="1800" dirty="0"/>
              <a:t>stimulus to alert the nurse bees.</a:t>
            </a:r>
          </a:p>
          <a:p>
            <a:pPr marL="0" indent="0">
              <a:buNone/>
            </a:pPr>
            <a:endParaRPr lang="en-US" sz="1800" b="1" dirty="0"/>
          </a:p>
        </p:txBody>
      </p:sp>
      <p:pic>
        <p:nvPicPr>
          <p:cNvPr id="4" name="Picture 3" descr="A close up of a bee hive&#10;&#10;AI-generated content may be incorrect.">
            <a:extLst>
              <a:ext uri="{FF2B5EF4-FFF2-40B4-BE49-F238E27FC236}">
                <a16:creationId xmlns:a16="http://schemas.microsoft.com/office/drawing/2014/main" id="{C5BD8FFB-C5BA-8B81-EC2D-B0B29BE6B5BB}"/>
              </a:ext>
            </a:extLst>
          </p:cNvPr>
          <p:cNvPicPr>
            <a:picLocks noChangeAspect="1"/>
          </p:cNvPicPr>
          <p:nvPr/>
        </p:nvPicPr>
        <p:blipFill>
          <a:blip r:embed="rId2"/>
          <a:stretch>
            <a:fillRect/>
          </a:stretch>
        </p:blipFill>
        <p:spPr>
          <a:xfrm>
            <a:off x="5691261" y="1458749"/>
            <a:ext cx="5837780" cy="3940500"/>
          </a:xfrm>
          <a:prstGeom prst="rect">
            <a:avLst/>
          </a:prstGeom>
        </p:spPr>
      </p:pic>
    </p:spTree>
    <p:extLst>
      <p:ext uri="{BB962C8B-B14F-4D97-AF65-F5344CB8AC3E}">
        <p14:creationId xmlns:p14="http://schemas.microsoft.com/office/powerpoint/2010/main" val="187347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174829-0A90-C8DD-5604-8DA788B9ABC9}"/>
              </a:ext>
            </a:extLst>
          </p:cNvPr>
          <p:cNvSpPr>
            <a:spLocks noGrp="1"/>
          </p:cNvSpPr>
          <p:nvPr>
            <p:ph idx="1"/>
          </p:nvPr>
        </p:nvSpPr>
        <p:spPr>
          <a:xfrm>
            <a:off x="760125" y="1849490"/>
            <a:ext cx="4621553" cy="3159018"/>
          </a:xfrm>
        </p:spPr>
        <p:txBody>
          <a:bodyPr>
            <a:normAutofit/>
          </a:bodyPr>
          <a:lstStyle/>
          <a:p>
            <a:pPr marL="0" indent="0">
              <a:lnSpc>
                <a:spcPct val="110000"/>
              </a:lnSpc>
              <a:buNone/>
            </a:pPr>
            <a:r>
              <a:rPr lang="en-US" sz="1800" b="1" dirty="0"/>
              <a:t>Light stimuli:</a:t>
            </a:r>
          </a:p>
          <a:p>
            <a:pPr marL="0" indent="0">
              <a:lnSpc>
                <a:spcPct val="110000"/>
              </a:lnSpc>
              <a:buNone/>
            </a:pPr>
            <a:endParaRPr lang="en-US" sz="1800" b="1" dirty="0"/>
          </a:p>
          <a:p>
            <a:pPr marL="0" indent="0">
              <a:lnSpc>
                <a:spcPct val="110000"/>
              </a:lnSpc>
              <a:buNone/>
            </a:pPr>
            <a:r>
              <a:rPr lang="en-US" sz="1800" dirty="0"/>
              <a:t>The light stimulus decreases linearly with increasing distance from the hive’s entrance and is </a:t>
            </a:r>
            <a:r>
              <a:rPr lang="en-US" sz="1800" b="1" dirty="0"/>
              <a:t>used for navigation of foragers for leaving the hive and for navigation of storer bees</a:t>
            </a:r>
            <a:r>
              <a:rPr lang="en-US" sz="1800" dirty="0"/>
              <a:t> for approaching the entrance area and for approaching the honey area.</a:t>
            </a:r>
          </a:p>
          <a:p>
            <a:pPr marL="0" indent="0">
              <a:lnSpc>
                <a:spcPct val="110000"/>
              </a:lnSpc>
              <a:buNone/>
            </a:pPr>
            <a:endParaRPr lang="en-US" sz="1800" b="1" dirty="0"/>
          </a:p>
          <a:p>
            <a:pPr marL="0" indent="0">
              <a:lnSpc>
                <a:spcPct val="110000"/>
              </a:lnSpc>
              <a:buNone/>
            </a:pPr>
            <a:endParaRPr lang="en-US" sz="1800" b="1" dirty="0"/>
          </a:p>
        </p:txBody>
      </p:sp>
      <p:pic>
        <p:nvPicPr>
          <p:cNvPr id="4" name="Picture 3" descr="A diagram of a bug&#10;&#10;AI-generated content may be incorrect.">
            <a:extLst>
              <a:ext uri="{FF2B5EF4-FFF2-40B4-BE49-F238E27FC236}">
                <a16:creationId xmlns:a16="http://schemas.microsoft.com/office/drawing/2014/main" id="{6969F13C-0F88-4403-00B0-9B7A2617FE0C}"/>
              </a:ext>
            </a:extLst>
          </p:cNvPr>
          <p:cNvPicPr>
            <a:picLocks noChangeAspect="1"/>
          </p:cNvPicPr>
          <p:nvPr/>
        </p:nvPicPr>
        <p:blipFill>
          <a:blip r:embed="rId2"/>
          <a:stretch>
            <a:fillRect/>
          </a:stretch>
        </p:blipFill>
        <p:spPr>
          <a:xfrm>
            <a:off x="6141802" y="1114923"/>
            <a:ext cx="4936698" cy="4628153"/>
          </a:xfrm>
          <a:prstGeom prst="rect">
            <a:avLst/>
          </a:prstGeom>
        </p:spPr>
      </p:pic>
      <p:pic>
        <p:nvPicPr>
          <p:cNvPr id="6" name="Picture 5" descr="A white background with black and white clouds&#10;&#10;AI-generated content may be incorrect.">
            <a:extLst>
              <a:ext uri="{FF2B5EF4-FFF2-40B4-BE49-F238E27FC236}">
                <a16:creationId xmlns:a16="http://schemas.microsoft.com/office/drawing/2014/main" id="{F6C07D94-E849-3D1C-B532-514AF2AE04F1}"/>
              </a:ext>
            </a:extLst>
          </p:cNvPr>
          <p:cNvPicPr>
            <a:picLocks noChangeAspect="1"/>
          </p:cNvPicPr>
          <p:nvPr/>
        </p:nvPicPr>
        <p:blipFill>
          <a:blip r:embed="rId3"/>
          <a:stretch>
            <a:fillRect/>
          </a:stretch>
        </p:blipFill>
        <p:spPr>
          <a:xfrm>
            <a:off x="6096000" y="1012308"/>
            <a:ext cx="388850" cy="388850"/>
          </a:xfrm>
          <a:prstGeom prst="rect">
            <a:avLst/>
          </a:prstGeom>
        </p:spPr>
      </p:pic>
      <p:pic>
        <p:nvPicPr>
          <p:cNvPr id="8" name="Picture 7" descr="A white background with black and white clouds&#10;&#10;AI-generated content may be incorrect.">
            <a:extLst>
              <a:ext uri="{FF2B5EF4-FFF2-40B4-BE49-F238E27FC236}">
                <a16:creationId xmlns:a16="http://schemas.microsoft.com/office/drawing/2014/main" id="{DFA209E9-6EA3-05D0-4300-8C6A3306D1D8}"/>
              </a:ext>
            </a:extLst>
          </p:cNvPr>
          <p:cNvPicPr>
            <a:picLocks noChangeAspect="1"/>
          </p:cNvPicPr>
          <p:nvPr/>
        </p:nvPicPr>
        <p:blipFill>
          <a:blip r:embed="rId3"/>
          <a:stretch>
            <a:fillRect/>
          </a:stretch>
        </p:blipFill>
        <p:spPr>
          <a:xfrm>
            <a:off x="6342543" y="4723894"/>
            <a:ext cx="284614" cy="284614"/>
          </a:xfrm>
          <a:prstGeom prst="rect">
            <a:avLst/>
          </a:prstGeom>
        </p:spPr>
      </p:pic>
    </p:spTree>
    <p:extLst>
      <p:ext uri="{BB962C8B-B14F-4D97-AF65-F5344CB8AC3E}">
        <p14:creationId xmlns:p14="http://schemas.microsoft.com/office/powerpoint/2010/main" val="383926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A22C822-5E1C-E5B0-19DE-B687EDE9EB93}"/>
              </a:ext>
            </a:extLst>
          </p:cNvPr>
          <p:cNvSpPr txBox="1"/>
          <p:nvPr/>
        </p:nvSpPr>
        <p:spPr>
          <a:xfrm>
            <a:off x="612648" y="2584058"/>
            <a:ext cx="4621553" cy="3159018"/>
          </a:xfrm>
          <a:prstGeom prst="rect">
            <a:avLst/>
          </a:prstGeom>
        </p:spPr>
        <p:txBody>
          <a:bodyPr vert="horz" lIns="91440" tIns="45720" rIns="91440" bIns="45720" rtlCol="0">
            <a:normAutofit/>
          </a:bodyPr>
          <a:lstStyle/>
          <a:p>
            <a:pPr>
              <a:lnSpc>
                <a:spcPct val="120000"/>
              </a:lnSpc>
              <a:spcAft>
                <a:spcPts val="600"/>
              </a:spcAft>
            </a:pPr>
            <a:r>
              <a:rPr lang="en-US" b="1" dirty="0"/>
              <a:t>The flow of nectar, bees’ metabolism and task selection of agents</a:t>
            </a:r>
          </a:p>
          <a:p>
            <a:pPr indent="-228600">
              <a:lnSpc>
                <a:spcPct val="120000"/>
              </a:lnSpc>
              <a:spcAft>
                <a:spcPts val="600"/>
              </a:spcAft>
              <a:buFont typeface="Arial" panose="020B0604020202020204" pitchFamily="34" charset="0"/>
              <a:buChar char="•"/>
            </a:pPr>
            <a:endParaRPr lang="en-US" dirty="0"/>
          </a:p>
        </p:txBody>
      </p:sp>
      <p:pic>
        <p:nvPicPr>
          <p:cNvPr id="5" name="Content Placeholder 4" descr="A diagram of a diagram of a variety of status&#10;&#10;AI-generated content may be incorrect.">
            <a:extLst>
              <a:ext uri="{FF2B5EF4-FFF2-40B4-BE49-F238E27FC236}">
                <a16:creationId xmlns:a16="http://schemas.microsoft.com/office/drawing/2014/main" id="{E76A542E-A611-1861-5372-5E4A573E3728}"/>
              </a:ext>
            </a:extLst>
          </p:cNvPr>
          <p:cNvPicPr>
            <a:picLocks noGrp="1" noChangeAspect="1"/>
          </p:cNvPicPr>
          <p:nvPr>
            <p:ph idx="1"/>
          </p:nvPr>
        </p:nvPicPr>
        <p:blipFill>
          <a:blip r:embed="rId2"/>
          <a:stretch>
            <a:fillRect/>
          </a:stretch>
        </p:blipFill>
        <p:spPr>
          <a:xfrm>
            <a:off x="6481201" y="1114923"/>
            <a:ext cx="4257899" cy="4628153"/>
          </a:xfrm>
          <a:prstGeom prst="rect">
            <a:avLst/>
          </a:prstGeom>
        </p:spPr>
      </p:pic>
    </p:spTree>
    <p:extLst>
      <p:ext uri="{BB962C8B-B14F-4D97-AF65-F5344CB8AC3E}">
        <p14:creationId xmlns:p14="http://schemas.microsoft.com/office/powerpoint/2010/main" val="573307033"/>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TotalTime>
  <Words>825</Words>
  <Application>Microsoft Macintosh PowerPoint</Application>
  <PresentationFormat>Widescreen</PresentationFormat>
  <Paragraphs>63</Paragraphs>
  <Slides>16</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Lato</vt:lpstr>
      <vt:lpstr>Neue Haas Grotesk Text Pro</vt:lpstr>
      <vt:lpstr>VanillaVTI</vt:lpstr>
      <vt:lpstr>Honeybees’ Division of Labour</vt:lpstr>
      <vt:lpstr>Idea</vt:lpstr>
      <vt:lpstr>PowerPoint Presentation</vt:lpstr>
      <vt:lpstr>The Model</vt:lpstr>
      <vt:lpstr>Tasks</vt:lpstr>
      <vt:lpstr>Stimuli</vt:lpstr>
      <vt:lpstr>PowerPoint Presentation</vt:lpstr>
      <vt:lpstr>PowerPoint Presentation</vt:lpstr>
      <vt:lpstr>PowerPoint Presentation</vt:lpstr>
      <vt:lpstr>Modelling Division of Labour </vt:lpstr>
      <vt:lpstr>Simulation</vt:lpstr>
      <vt:lpstr>PowerPoint Presentation</vt:lpstr>
      <vt:lpstr>PowerPoint Presentation</vt:lpstr>
      <vt:lpstr>PowerPoint Presentation</vt:lpstr>
      <vt:lpstr>PowerPoint Presentation</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GRANDI</dc:creator>
  <cp:lastModifiedBy>ANDREA GRANDI</cp:lastModifiedBy>
  <cp:revision>30</cp:revision>
  <dcterms:created xsi:type="dcterms:W3CDTF">2025-05-21T08:40:18Z</dcterms:created>
  <dcterms:modified xsi:type="dcterms:W3CDTF">2025-06-09T12:53:53Z</dcterms:modified>
</cp:coreProperties>
</file>